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68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17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424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43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56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401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75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46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50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11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5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69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22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60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1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11C1-DF00-46E4-A4A1-E61F7925F5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F88761-8D65-40F2-A21D-C5D5A586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39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1113" y="3911600"/>
            <a:ext cx="9035641" cy="2262781"/>
          </a:xfrm>
        </p:spPr>
        <p:txBody>
          <a:bodyPr>
            <a:normAutofit fontScale="90000"/>
          </a:bodyPr>
          <a:lstStyle/>
          <a:p>
            <a:r>
              <a:rPr lang="pt-BR" dirty="0"/>
              <a:t>MANUAL PARA AS SOCIEDADES METODISTAS DE JOVENS </a:t>
            </a:r>
            <a:r>
              <a:rPr lang="pt-BR" dirty="0" smtClean="0"/>
              <a:t>E SECRETÁRIOS(AS) DISTRITAIS(SD’S).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3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O(A) Vogal tem como funções: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Substituir o(a) Vice-Presidente, Secretário(a) ou Assessor(a) Financeiro(a) quando necessário.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2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é feita a eleição da Diretoria da SMJ?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</a:rPr>
              <a:t>A reunião plenária de eleição deverá ser presidida pelo(a) Pastor(a) titular ou, na sua impossibilidade, por alguém por ele(a) delegado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Abre-se se espaço para as auto indicações na plenária (</a:t>
            </a:r>
            <a:r>
              <a:rPr lang="pt-BR" sz="2000" dirty="0" err="1">
                <a:solidFill>
                  <a:schemeClr val="tx1"/>
                </a:solidFill>
              </a:rPr>
              <a:t>obs</a:t>
            </a:r>
            <a:r>
              <a:rPr lang="pt-BR" sz="2000" dirty="0">
                <a:solidFill>
                  <a:schemeClr val="tx1"/>
                </a:solidFill>
              </a:rPr>
              <a:t>: Somente jovens membros da igreja, frequentes e ativos, podem ocupar cargos na Diretoria Executiva da SMJ).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Abre-se espaço para indicações (</a:t>
            </a:r>
            <a:r>
              <a:rPr lang="pt-BR" sz="2000" dirty="0" err="1">
                <a:solidFill>
                  <a:schemeClr val="tx1"/>
                </a:solidFill>
              </a:rPr>
              <a:t>obs</a:t>
            </a:r>
            <a:r>
              <a:rPr lang="pt-BR" sz="2000" dirty="0">
                <a:solidFill>
                  <a:schemeClr val="tx1"/>
                </a:solidFill>
              </a:rPr>
              <a:t>: Para a indicação ser efetivada é necessário haver apoio da plenária e aceitação do indicado).</a:t>
            </a:r>
          </a:p>
          <a:p>
            <a:pPr marL="342900" lvl="1" indent="-342900" algn="just"/>
            <a:r>
              <a:rPr lang="pt-BR" sz="1800" dirty="0">
                <a:solidFill>
                  <a:schemeClr val="tx1"/>
                </a:solidFill>
              </a:rPr>
              <a:t>Após estes passos, parte-se para as definições cargo a cargo.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Não havendo mais de um nome para algum cargo, submete-se o único nome à aprovação da plenária.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Havendo mais de um nome para alguma função, vota-se.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9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Quais as atribuições da Diretoria Executiva da SMJ?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425700"/>
            <a:ext cx="8915400" cy="3777622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Planejar, coordenar e trabalhar na execução das atividades desenvolvidas pela SMJ.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7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2701" y="135091"/>
            <a:ext cx="8951912" cy="1769909"/>
          </a:xfrm>
        </p:spPr>
        <p:txBody>
          <a:bodyPr/>
          <a:lstStyle/>
          <a:p>
            <a:r>
              <a:rPr lang="pt-BR" dirty="0"/>
              <a:t>Quais as atividades que uma Sociedade de Jovens realiza?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2500" y="1276350"/>
            <a:ext cx="10552112" cy="4406272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1800" dirty="0">
                <a:solidFill>
                  <a:schemeClr val="tx1"/>
                </a:solidFill>
              </a:rPr>
              <a:t>Atividades que procurem: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Estimular a participação e o envolvimento dos jovens na igreja local;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Promover crescimento espiritual de todos os jovens da Sociedade, através do aprendizado bíblico, valorizando a classe na escola dominical;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Promover desenvolvimento espiritual através de encontro para discipulado, em grupos, onde o ambiente é propício para o maior aprofundamento da convivência e fortalecimento da fé cristã;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Promover acolhimento e integração de novos jovens que cheguem à igreja;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Promover acampamentos ou retiros que visem ao crescimento na fé e na comunhão entre os jovens;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Cuidar dos jovens que estejam faltosos, desanimados ou desintegrados;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Incentivar os jovens a participar dos cultos e de todas as atividades programadas pela igreja;</a:t>
            </a:r>
          </a:p>
          <a:p>
            <a:pPr lvl="1" algn="just"/>
            <a:r>
              <a:rPr lang="pt-BR" sz="1800" dirty="0"/>
              <a:t>Despertar o interesse e a participação dos jovens em ações missionárias e de apoio </a:t>
            </a:r>
            <a:r>
              <a:rPr lang="pt-BR" sz="1800" dirty="0" smtClean="0"/>
              <a:t>social.</a:t>
            </a:r>
            <a:endParaRPr lang="pt-BR" sz="1800" dirty="0">
              <a:solidFill>
                <a:schemeClr val="tx1"/>
              </a:solidFill>
            </a:endParaRP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0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Quando comemoramos o Dia da Juventude Metodista?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451100"/>
            <a:ext cx="8915400" cy="3777622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No 3º domingo do mês de março, quando se inicia também o mês da Mocidade Metodista.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7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lidera os jovens no âmbito </a:t>
            </a:r>
            <a:r>
              <a:rPr lang="pt-BR" dirty="0" smtClean="0"/>
              <a:t>Distrital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O trabalho Distrital é liderado pelo(a) Secretário(a) Distrital de jovens (SD) e </a:t>
            </a:r>
            <a:r>
              <a:rPr lang="pt-BR" sz="2400" dirty="0" smtClean="0">
                <a:solidFill>
                  <a:schemeClr val="tx1"/>
                </a:solidFill>
              </a:rPr>
              <a:t>seus/suas </a:t>
            </a:r>
            <a:r>
              <a:rPr lang="pt-BR" sz="2400" dirty="0">
                <a:solidFill>
                  <a:schemeClr val="tx1"/>
                </a:solidFill>
              </a:rPr>
              <a:t>auxiliares (</a:t>
            </a:r>
            <a:r>
              <a:rPr lang="pt-BR" sz="2400" dirty="0" err="1">
                <a:solidFill>
                  <a:schemeClr val="tx1"/>
                </a:solidFill>
              </a:rPr>
              <a:t>SDA’s</a:t>
            </a:r>
            <a:r>
              <a:rPr lang="pt-BR" sz="2400" dirty="0">
                <a:solidFill>
                  <a:schemeClr val="tx1"/>
                </a:solidFill>
              </a:rPr>
              <a:t>), que representam a Federação Metodista de Jovens (FMJ) no seu respectivo Distrito. </a:t>
            </a:r>
            <a:r>
              <a:rPr lang="pt-BR" sz="2400" dirty="0" err="1" smtClean="0">
                <a:solidFill>
                  <a:schemeClr val="tx1"/>
                </a:solidFill>
              </a:rPr>
              <a:t>Obs</a:t>
            </a:r>
            <a:r>
              <a:rPr lang="pt-BR" sz="2400" dirty="0" smtClean="0">
                <a:solidFill>
                  <a:schemeClr val="tx1"/>
                </a:solidFill>
              </a:rPr>
              <a:t>: </a:t>
            </a:r>
            <a:r>
              <a:rPr lang="pt-BR" sz="2400" dirty="0">
                <a:solidFill>
                  <a:schemeClr val="tx1"/>
                </a:solidFill>
              </a:rPr>
              <a:t>Os(as) SD’S e </a:t>
            </a:r>
            <a:r>
              <a:rPr lang="pt-BR" sz="2400" dirty="0" err="1">
                <a:solidFill>
                  <a:schemeClr val="tx1"/>
                </a:solidFill>
              </a:rPr>
              <a:t>SDa’s</a:t>
            </a:r>
            <a:r>
              <a:rPr lang="pt-BR" sz="2400" dirty="0">
                <a:solidFill>
                  <a:schemeClr val="tx1"/>
                </a:solidFill>
              </a:rPr>
              <a:t> são </a:t>
            </a:r>
            <a:r>
              <a:rPr lang="pt-BR" sz="2400" dirty="0" smtClean="0">
                <a:solidFill>
                  <a:schemeClr val="tx1"/>
                </a:solidFill>
              </a:rPr>
              <a:t>indicados(as) </a:t>
            </a:r>
            <a:r>
              <a:rPr lang="pt-BR" sz="2400" dirty="0">
                <a:solidFill>
                  <a:schemeClr val="tx1"/>
                </a:solidFill>
              </a:rPr>
              <a:t>pela Diretoria Executiva da Federação de Jovens, pois são cargos de confiança.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4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2700" y="381000"/>
            <a:ext cx="9639300" cy="4031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schemeClr val="tx1"/>
                </a:solidFill>
              </a:rPr>
              <a:t>Compete ao(a) Secretário(a) Distrital: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P</a:t>
            </a:r>
            <a:r>
              <a:rPr lang="pt-BR" sz="2000" dirty="0" smtClean="0">
                <a:solidFill>
                  <a:schemeClr val="tx1"/>
                </a:solidFill>
              </a:rPr>
              <a:t>ôr </a:t>
            </a:r>
            <a:r>
              <a:rPr lang="pt-BR" sz="2000" dirty="0">
                <a:solidFill>
                  <a:schemeClr val="tx1"/>
                </a:solidFill>
              </a:rPr>
              <a:t>em execução o plano traçado pela Mesa da Federação;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P</a:t>
            </a:r>
            <a:r>
              <a:rPr lang="pt-BR" sz="2000" dirty="0" smtClean="0">
                <a:solidFill>
                  <a:schemeClr val="tx1"/>
                </a:solidFill>
              </a:rPr>
              <a:t>reparar </a:t>
            </a:r>
            <a:r>
              <a:rPr lang="pt-BR" sz="2000" dirty="0">
                <a:solidFill>
                  <a:schemeClr val="tx1"/>
                </a:solidFill>
              </a:rPr>
              <a:t>e dirigir Encontros Distritais, referendados pela Mesa da Federação;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E</a:t>
            </a:r>
            <a:r>
              <a:rPr lang="pt-BR" sz="2000" dirty="0" smtClean="0">
                <a:solidFill>
                  <a:schemeClr val="tx1"/>
                </a:solidFill>
              </a:rPr>
              <a:t>ncaminhar </a:t>
            </a:r>
            <a:r>
              <a:rPr lang="pt-BR" sz="2000" dirty="0">
                <a:solidFill>
                  <a:schemeClr val="tx1"/>
                </a:solidFill>
              </a:rPr>
              <a:t>todo o movimento do Distrito à Federação;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B</a:t>
            </a:r>
            <a:r>
              <a:rPr lang="pt-BR" sz="2000" dirty="0" smtClean="0">
                <a:solidFill>
                  <a:schemeClr val="tx1"/>
                </a:solidFill>
              </a:rPr>
              <a:t>uscar </a:t>
            </a:r>
            <a:r>
              <a:rPr lang="pt-BR" sz="2000" dirty="0">
                <a:solidFill>
                  <a:schemeClr val="tx1"/>
                </a:solidFill>
              </a:rPr>
              <a:t>os grupos de jovens que ainda se acham isolados, fazendo-os sentir a confiança e segurança da união;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E</a:t>
            </a:r>
            <a:r>
              <a:rPr lang="pt-BR" sz="2000" dirty="0" smtClean="0">
                <a:solidFill>
                  <a:schemeClr val="tx1"/>
                </a:solidFill>
              </a:rPr>
              <a:t>stimular </a:t>
            </a:r>
            <a:r>
              <a:rPr lang="pt-BR" sz="2000" dirty="0">
                <a:solidFill>
                  <a:schemeClr val="tx1"/>
                </a:solidFill>
              </a:rPr>
              <a:t>a organização de novas Sociedades nos locais onde existam grupos de jovens, capazes de realizar a obra;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F</a:t>
            </a:r>
            <a:r>
              <a:rPr lang="pt-BR" sz="2000" dirty="0" smtClean="0">
                <a:solidFill>
                  <a:schemeClr val="tx1"/>
                </a:solidFill>
              </a:rPr>
              <a:t>ormular </a:t>
            </a:r>
            <a:r>
              <a:rPr lang="pt-BR" sz="2000" dirty="0">
                <a:solidFill>
                  <a:schemeClr val="tx1"/>
                </a:solidFill>
              </a:rPr>
              <a:t>seu plano de ação, que deverá ser escrito e enviado uma cópia ao(a) Presidente da Federação;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D</a:t>
            </a:r>
            <a:r>
              <a:rPr lang="pt-BR" sz="2000" dirty="0" smtClean="0">
                <a:solidFill>
                  <a:schemeClr val="tx1"/>
                </a:solidFill>
              </a:rPr>
              <a:t>esenvolver </a:t>
            </a:r>
            <a:r>
              <a:rPr lang="pt-BR" sz="2000" dirty="0">
                <a:solidFill>
                  <a:schemeClr val="tx1"/>
                </a:solidFill>
              </a:rPr>
              <a:t>seu plano de acordo com as possibilidades e necessidades de seu Distrito;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R</a:t>
            </a:r>
            <a:r>
              <a:rPr lang="pt-BR" sz="2000" dirty="0" smtClean="0">
                <a:solidFill>
                  <a:schemeClr val="tx1"/>
                </a:solidFill>
              </a:rPr>
              <a:t>epresentar </a:t>
            </a:r>
            <a:r>
              <a:rPr lang="pt-BR" sz="2000" dirty="0">
                <a:solidFill>
                  <a:schemeClr val="tx1"/>
                </a:solidFill>
              </a:rPr>
              <a:t>a Federação nos respectivos Concílios Distritais, com direito a voz e voto;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C</a:t>
            </a:r>
            <a:r>
              <a:rPr lang="pt-BR" sz="2000" dirty="0" smtClean="0">
                <a:solidFill>
                  <a:schemeClr val="tx1"/>
                </a:solidFill>
              </a:rPr>
              <a:t>ompor </a:t>
            </a:r>
            <a:r>
              <a:rPr lang="pt-BR" sz="2000" dirty="0">
                <a:solidFill>
                  <a:schemeClr val="tx1"/>
                </a:solidFill>
              </a:rPr>
              <a:t>equipe distrital, referendada pela Mesa da Federação.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90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Diretoria da Federação Metodista de Jovens orienta o(a) Secretário(a) Distrital: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7400" y="1752600"/>
            <a:ext cx="9906000" cy="4107822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>
                <a:solidFill>
                  <a:schemeClr val="tx1"/>
                </a:solidFill>
              </a:rPr>
              <a:t>Visitar as Sociedades integrantes do seu Distrito, prestando-lhes assistência;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Reunir e orientar as Diretorias das Sociedades sob sua jurisdição;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Orientar cada Sociedade na elaboração do seu próprio planejamento;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Estimular as Sociedades para que participem das programações organizadas pela FMJ;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Relatar as atividades Distritais, à Diretoria da FMJ;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Prestar conta dos trabalhos realizados no Distrito durante o biênio no Congresso </a:t>
            </a:r>
            <a:r>
              <a:rPr lang="pt-BR" sz="2400" dirty="0" smtClean="0">
                <a:solidFill>
                  <a:schemeClr val="tx1"/>
                </a:solidFill>
              </a:rPr>
              <a:t>Regional. 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56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lidera os jovens no âmbito Regional?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O trabalho Regional da 8ª Região Eclesiástica é liderado pela Federação Metodista de Jovens (FMJ). Da mesma forma que nas igrejas locais, a FMJ tem uma Diretoria Executiva composta por: Presidente, Vice-presidente, Secretário(a), Assessor(a) </a:t>
            </a:r>
            <a:r>
              <a:rPr lang="pt-BR" sz="2400" dirty="0" smtClean="0">
                <a:solidFill>
                  <a:schemeClr val="tx1"/>
                </a:solidFill>
              </a:rPr>
              <a:t>Financeiro(a</a:t>
            </a:r>
            <a:r>
              <a:rPr lang="pt-BR" sz="2400" dirty="0">
                <a:solidFill>
                  <a:schemeClr val="tx1"/>
                </a:solidFill>
              </a:rPr>
              <a:t>) e Vogal. </a:t>
            </a:r>
          </a:p>
          <a:p>
            <a:pPr lvl="0" algn="just"/>
            <a:r>
              <a:rPr lang="pt-BR" sz="2400" dirty="0">
                <a:solidFill>
                  <a:schemeClr val="tx1"/>
                </a:solidFill>
              </a:rPr>
              <a:t>A Diretoria Executiva da FMJ é eleita conforme o Estatuto da Federação, no Congresso Regional de Jovens, que acontece a cada dois anos. Nesta eleição, as Sociedades locais participam enviando </a:t>
            </a:r>
            <a:r>
              <a:rPr lang="pt-BR" sz="2400" dirty="0" smtClean="0">
                <a:solidFill>
                  <a:schemeClr val="tx1"/>
                </a:solidFill>
              </a:rPr>
              <a:t>Delegados(as). </a:t>
            </a:r>
            <a:endParaRPr lang="pt-BR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80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lidera os jovens no âmbito Nacional?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dirty="0">
                <a:solidFill>
                  <a:schemeClr val="tx1"/>
                </a:solidFill>
              </a:rPr>
              <a:t>O trabalho a nível Nacional é liderado pela Confederação Metodista de Jovens (</a:t>
            </a:r>
            <a:r>
              <a:rPr lang="pt-BR" sz="2400" dirty="0" err="1">
                <a:solidFill>
                  <a:schemeClr val="tx1"/>
                </a:solidFill>
              </a:rPr>
              <a:t>Confa</a:t>
            </a:r>
            <a:r>
              <a:rPr lang="pt-BR" sz="2400" dirty="0">
                <a:solidFill>
                  <a:schemeClr val="tx1"/>
                </a:solidFill>
              </a:rPr>
              <a:t>). Da mesma forma que nas igrejas locais e na Federação, a Confederação tem uma Diretoria Executiva composta </a:t>
            </a:r>
            <a:r>
              <a:rPr lang="pt-BR" sz="2400" dirty="0" smtClean="0">
                <a:solidFill>
                  <a:schemeClr val="tx1"/>
                </a:solidFill>
              </a:rPr>
              <a:t>por: </a:t>
            </a:r>
            <a:r>
              <a:rPr lang="pt-BR" sz="2400" dirty="0" smtClean="0"/>
              <a:t>Presidente</a:t>
            </a:r>
            <a:r>
              <a:rPr lang="pt-BR" sz="2400" dirty="0"/>
              <a:t>, Vice-presidente, Secretário(a) de atas, Secretário(a) de Comunicação e Assessor(a) financeiro(a</a:t>
            </a:r>
            <a:r>
              <a:rPr lang="pt-BR" sz="2400" dirty="0" smtClean="0"/>
              <a:t>). </a:t>
            </a:r>
            <a:r>
              <a:rPr lang="pt-BR" sz="2400" dirty="0" err="1" smtClean="0">
                <a:solidFill>
                  <a:schemeClr val="tx1"/>
                </a:solidFill>
              </a:rPr>
              <a:t>Obs</a:t>
            </a:r>
            <a:r>
              <a:rPr lang="pt-BR" sz="2400" dirty="0">
                <a:solidFill>
                  <a:schemeClr val="tx1"/>
                </a:solidFill>
              </a:rPr>
              <a:t>: Também compõem a Diretoria da Confederação, </a:t>
            </a:r>
            <a:r>
              <a:rPr lang="pt-BR" sz="2400" dirty="0" smtClean="0">
                <a:solidFill>
                  <a:schemeClr val="tx1"/>
                </a:solidFill>
              </a:rPr>
              <a:t>os(as) </a:t>
            </a:r>
            <a:r>
              <a:rPr lang="pt-BR" sz="2400" dirty="0">
                <a:solidFill>
                  <a:schemeClr val="tx1"/>
                </a:solidFill>
              </a:rPr>
              <a:t>Presidentes de todas as Federações Regionais.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A Igreja Metodista e sua organização no trabalho com jovens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8850" y="1905000"/>
            <a:ext cx="9715500" cy="4006222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1"/>
                </a:solidFill>
              </a:rPr>
              <a:t>Como organizar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marL="0" lvl="0" indent="0">
              <a:buNone/>
            </a:pPr>
            <a:r>
              <a:rPr lang="pt-BR" sz="2800" dirty="0"/>
              <a:t>Os jovens se organizam em suas igrejas locais por meio de Sociedade Metodista de Jovens (SMJ) ou por ministério. 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r>
              <a:rPr lang="pt-BR" sz="2800" b="1" dirty="0" smtClean="0">
                <a:solidFill>
                  <a:schemeClr val="tx1"/>
                </a:solidFill>
              </a:rPr>
              <a:t>Quem </a:t>
            </a:r>
            <a:r>
              <a:rPr lang="pt-BR" sz="2800" b="1" dirty="0">
                <a:solidFill>
                  <a:schemeClr val="tx1"/>
                </a:solidFill>
              </a:rPr>
              <a:t>participa?</a:t>
            </a:r>
            <a:endParaRPr lang="pt-BR" sz="2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Os jovens pertencentes à igreja local. Em tese, mas não obrigatoriamente, os que estão na faixa etária de 18 até os 35 anos.</a:t>
            </a: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6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177" y="624110"/>
            <a:ext cx="9132436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ORGANIZAÇÃO </a:t>
            </a:r>
            <a:r>
              <a:rPr lang="pt-BR" dirty="0"/>
              <a:t>DA JUVENTUDE NA IGREJA METODISTA: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  <p:pic>
        <p:nvPicPr>
          <p:cNvPr id="1027" name="Imagem 1" descr="http://5re.juventudemetodista.org.br/images/organizacao-juventude-igreja-metodis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76" y="2019562"/>
            <a:ext cx="9132436" cy="4005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7500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6980" y="361950"/>
            <a:ext cx="8807632" cy="1543050"/>
          </a:xfrm>
        </p:spPr>
        <p:txBody>
          <a:bodyPr/>
          <a:lstStyle/>
          <a:p>
            <a:r>
              <a:rPr lang="pt-BR" dirty="0"/>
              <a:t>Quais as atribuições da SMJ?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650" y="1257300"/>
            <a:ext cx="10991850" cy="4082422"/>
          </a:xfrm>
        </p:spPr>
        <p:txBody>
          <a:bodyPr>
            <a:noAutofit/>
          </a:bodyPr>
          <a:lstStyle/>
          <a:p>
            <a:pPr lvl="1" algn="just"/>
            <a:r>
              <a:rPr lang="pt-BR" sz="1800" dirty="0">
                <a:solidFill>
                  <a:schemeClr val="tx1"/>
                </a:solidFill>
              </a:rPr>
              <a:t>Introduzir a juventude no contexto da organização da Igreja Metodista;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Incentivar a juventude ao conhecimento bíblico doutrinário e ao desenvolvimento espiritual;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Estimular o trabalho da juventude na igreja local;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Mantê-los unidos e presentes na igreja;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Estimular o cultivo da amizade, fraternidade e do respeito;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Acolher e envolver os jovens novatos na igreja;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Apresentar seu plano de trabalho para aprovação e supervisão </a:t>
            </a:r>
            <a:r>
              <a:rPr lang="pt-BR" sz="1800" dirty="0" smtClean="0">
                <a:solidFill>
                  <a:schemeClr val="tx1"/>
                </a:solidFill>
              </a:rPr>
              <a:t>da </a:t>
            </a:r>
            <a:r>
              <a:rPr lang="pt-BR" sz="1800" dirty="0"/>
              <a:t>Comissão Local de Ação Missionária (CLAM);</a:t>
            </a:r>
          </a:p>
          <a:p>
            <a:pPr lvl="1" algn="just"/>
            <a:r>
              <a:rPr lang="pt-BR" sz="1800" dirty="0" smtClean="0">
                <a:solidFill>
                  <a:schemeClr val="tx1"/>
                </a:solidFill>
              </a:rPr>
              <a:t>Manter </a:t>
            </a:r>
            <a:r>
              <a:rPr lang="pt-BR" sz="1800" dirty="0">
                <a:solidFill>
                  <a:schemeClr val="tx1"/>
                </a:solidFill>
              </a:rPr>
              <a:t>a juventude informada sobre as atividades da Federação e Confederação Metodista de Jovens.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Eleger ou indicar representantes Delegados aos Congressos Regionais de jovens promovidos pela Federação;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Zelar pelo desemprenho da juventude na obra missionária.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4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6980" y="135091"/>
            <a:ext cx="8807632" cy="1769909"/>
          </a:xfrm>
        </p:spPr>
        <p:txBody>
          <a:bodyPr/>
          <a:lstStyle/>
          <a:p>
            <a:r>
              <a:rPr lang="pt-BR" dirty="0"/>
              <a:t>Os Dez Mandamentos do Líder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2050" y="967170"/>
            <a:ext cx="10725150" cy="4448751"/>
          </a:xfrm>
        </p:spPr>
        <p:txBody>
          <a:bodyPr>
            <a:noAutofit/>
          </a:bodyPr>
          <a:lstStyle/>
          <a:p>
            <a:pPr lvl="1" algn="just"/>
            <a:r>
              <a:rPr lang="pt-BR" sz="1800" dirty="0">
                <a:solidFill>
                  <a:schemeClr val="tx1"/>
                </a:solidFill>
              </a:rPr>
              <a:t>Respeitar o ser humano e crer nas suas possibilidades, que são imensas.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Confiar no grupo mais que em si mesmo.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Evitar críticas a qualquer pessoa em público, procurando sempre elogiar diante do grupo, os aspectos positivos de cada um.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Estar sempre dando o exemplo, em vez de ficar criticando o tempo todo.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Evitar dar ordens, procurando a cooperação de cada um.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Dar a cada um o seu lugar, levando em consideração os seus gostos, interesses aptidões pessoais.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Evitar tomar, mesmo de maneira provisória, a iniciativa de uma responsabilidade que pertença a outrem, mesmo pensando que faria melhor.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Consultar os membros do grupo, antes de tomar uma resolução importante, que envolva interesses comuns. A participação de todos gera o comprometimento.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Antes de agir, explicar aos membros do grupo o que vai fazer e por quê.</a:t>
            </a:r>
          </a:p>
          <a:p>
            <a:pPr lvl="1" algn="just"/>
            <a:r>
              <a:rPr lang="pt-BR" sz="1800" dirty="0">
                <a:solidFill>
                  <a:schemeClr val="tx1"/>
                </a:solidFill>
              </a:rPr>
              <a:t> Evitar tomar parte nas discussões, quando presidir uma reunião; guardar neutralidade absoluta, fazendo registrar imparcialmente as decisões do grupo.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lidera a SMJ?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6850" y="2133600"/>
            <a:ext cx="10037762" cy="3777622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Os jovens da igreja local elegerão a cada dois anos uma Diretoria Executiva para liderar o trabalho da SMJ. A Diretoria Executiva </a:t>
            </a:r>
            <a:r>
              <a:rPr lang="pt-BR" sz="2400" dirty="0" smtClean="0">
                <a:solidFill>
                  <a:schemeClr val="tx1"/>
                </a:solidFill>
              </a:rPr>
              <a:t>(não obrigatoriamente) é </a:t>
            </a:r>
            <a:r>
              <a:rPr lang="pt-BR" sz="2400" dirty="0">
                <a:solidFill>
                  <a:schemeClr val="tx1"/>
                </a:solidFill>
              </a:rPr>
              <a:t>composta por: Presidente, Vice-presidente, Secretário(a) de Atas e Comunicação, Assessor(a) </a:t>
            </a:r>
            <a:r>
              <a:rPr lang="pt-BR" sz="2400" dirty="0" smtClean="0">
                <a:solidFill>
                  <a:schemeClr val="tx1"/>
                </a:solidFill>
              </a:rPr>
              <a:t>Financeiro(a</a:t>
            </a:r>
            <a:r>
              <a:rPr lang="pt-BR" sz="2400" dirty="0">
                <a:solidFill>
                  <a:schemeClr val="tx1"/>
                </a:solidFill>
              </a:rPr>
              <a:t>) e Vogal.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O(A) Presidente tem como funções: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8212" y="1765300"/>
            <a:ext cx="8915400" cy="3777622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>
                <a:solidFill>
                  <a:schemeClr val="tx1"/>
                </a:solidFill>
              </a:rPr>
              <a:t>Convocar e presidir as reuniões da SMJ e da Diretoria;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Incentivar e trabalhar com a juventude;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Representá-la perante a Igreja e fora dela;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Incentivar a SMJ na participação dos trabalhos Distritais, Regionais e Nacionais;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Prestar conta das atividades ao(a) Pastor(a) local e CLAM.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9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O(A) Vice-Presidente tem como funções: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324100"/>
            <a:ext cx="8915400" cy="3777622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pt-BR" sz="2800" dirty="0">
                <a:solidFill>
                  <a:schemeClr val="tx1"/>
                </a:solidFill>
              </a:rPr>
              <a:t>Substituir o(a) Presidente quando necessário e assessorá-lo(a) em suas tarefas.</a:t>
            </a:r>
            <a:endParaRPr lang="pt-BR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32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8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O(A) Secretário(a) de Atas e de Comunicação tem como funções: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3612" y="2133600"/>
            <a:ext cx="8915400" cy="3777622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>
                <a:solidFill>
                  <a:schemeClr val="tx1"/>
                </a:solidFill>
              </a:rPr>
              <a:t>Lavrar as atas de todas as reuniões no livro de atas e no computador (se possível);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Documentar encontros e atividades da SMJ;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Responsabilizar-se pelas correspondências/e-mails;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Elaborar cadastro (endereço, telefone, e-mail) da SMJ;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Divulgar as atividades e cuidar da comunicação.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2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O(A) Assessor(a) </a:t>
            </a:r>
            <a:r>
              <a:rPr lang="pt-BR" dirty="0" smtClean="0"/>
              <a:t>Financeiro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8212" y="2146300"/>
            <a:ext cx="8915400" cy="3777622"/>
          </a:xfrm>
        </p:spPr>
        <p:txBody>
          <a:bodyPr>
            <a:normAutofit/>
          </a:bodyPr>
          <a:lstStyle/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Organizar e controlar </a:t>
            </a:r>
            <a:r>
              <a:rPr lang="pt-BR" sz="2400" dirty="0">
                <a:solidFill>
                  <a:schemeClr val="tx1"/>
                </a:solidFill>
              </a:rPr>
              <a:t>o caixa da Diretoria;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Efetuar pagamentos e recebimentos (realizar todas as movimentações); financeiras em conjunto com a Diretoria).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4333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1424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Cacho</vt:lpstr>
      <vt:lpstr>MANUAL PARA AS SOCIEDADES METODISTAS DE JOVENS E SECRETÁRIOS(AS) DISTRITAIS(SD’S).</vt:lpstr>
      <vt:lpstr>A Igreja Metodista e sua organização no trabalho com jovens</vt:lpstr>
      <vt:lpstr>Quais as atribuições da SMJ?</vt:lpstr>
      <vt:lpstr>Os Dez Mandamentos do Líder</vt:lpstr>
      <vt:lpstr>Quem lidera a SMJ?</vt:lpstr>
      <vt:lpstr>O(A) Presidente tem como funções:</vt:lpstr>
      <vt:lpstr>O(A) Vice-Presidente tem como funções:</vt:lpstr>
      <vt:lpstr>O(A) Secretário(a) de Atas e de Comunicação tem como funções:</vt:lpstr>
      <vt:lpstr>O(A) Assessor(a) Financeiro:</vt:lpstr>
      <vt:lpstr>O(A) Vogal tem como funções:</vt:lpstr>
      <vt:lpstr>Como é feita a eleição da Diretoria da SMJ?</vt:lpstr>
      <vt:lpstr>Quais as atribuições da Diretoria Executiva da SMJ?</vt:lpstr>
      <vt:lpstr>Quais as atividades que uma Sociedade de Jovens realiza?</vt:lpstr>
      <vt:lpstr>Quando comemoramos o Dia da Juventude Metodista?</vt:lpstr>
      <vt:lpstr>Quem lidera os jovens no âmbito Distrital?</vt:lpstr>
      <vt:lpstr>Apresentação do PowerPoint</vt:lpstr>
      <vt:lpstr>A Diretoria da Federação Metodista de Jovens orienta o(a) Secretário(a) Distrital:</vt:lpstr>
      <vt:lpstr>Quem lidera os jovens no âmbito Regional?</vt:lpstr>
      <vt:lpstr>Quem lidera os jovens no âmbito Nacional?</vt:lpstr>
      <vt:lpstr>ORGANIZAÇÃO DA JUVENTUDE NA IGREJA METODISTA: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PARA AS SOCIEDADES METODISTAS DE JOVENS E SECRETÁRIOS DISTRITAIS</dc:title>
  <dc:creator>Bibi</dc:creator>
  <cp:lastModifiedBy>Nailson Pereira Ribeiro</cp:lastModifiedBy>
  <cp:revision>27</cp:revision>
  <dcterms:created xsi:type="dcterms:W3CDTF">2020-01-16T22:59:51Z</dcterms:created>
  <dcterms:modified xsi:type="dcterms:W3CDTF">2023-04-28T14:10:16Z</dcterms:modified>
</cp:coreProperties>
</file>